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notesMasterIdLst>
    <p:notesMasterId r:id="rId19"/>
  </p:notesMasterIdLst>
  <p:sldIdLst>
    <p:sldId id="276" r:id="rId4"/>
    <p:sldId id="277" r:id="rId5"/>
    <p:sldId id="282" r:id="rId6"/>
    <p:sldId id="266" r:id="rId7"/>
    <p:sldId id="278" r:id="rId8"/>
    <p:sldId id="279" r:id="rId9"/>
    <p:sldId id="274" r:id="rId10"/>
    <p:sldId id="287" r:id="rId11"/>
    <p:sldId id="288" r:id="rId12"/>
    <p:sldId id="283" r:id="rId13"/>
    <p:sldId id="265" r:id="rId14"/>
    <p:sldId id="285" r:id="rId15"/>
    <p:sldId id="284" r:id="rId16"/>
    <p:sldId id="275" r:id="rId17"/>
    <p:sldId id="286"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Arial Narrow" panose="020B0606020202030204" pitchFamily="34" charset="0"/>
      <p:regular r:id="rId24"/>
      <p:bold r:id="rId25"/>
      <p:italic r:id="rId26"/>
      <p:boldItalic r:id="rId27"/>
    </p:embeddedFont>
    <p:embeddedFont>
      <p:font typeface="Arial Black" panose="020B0A04020102020204" pitchFamily="34" charset="0"/>
      <p:bold r:id="rId28"/>
    </p:embeddedFont>
    <p:embeddedFont>
      <p:font typeface="Aharoni" panose="02010803020104030203" pitchFamily="2" charset="-79"/>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37" autoAdjust="0"/>
  </p:normalViewPr>
  <p:slideViewPr>
    <p:cSldViewPr>
      <p:cViewPr varScale="1">
        <p:scale>
          <a:sx n="51" d="100"/>
          <a:sy n="51" d="100"/>
        </p:scale>
        <p:origin x="-1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EE0213-2005-40F0-9EB5-A7614895C962}" type="datetimeFigureOut">
              <a:rPr lang="en-US" smtClean="0"/>
              <a:t>2/14/2014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7CF4B-639E-447A-BCA0-4390C15E4AE7}" type="slidenum">
              <a:rPr lang="en-US" smtClean="0"/>
              <a:t>‹#›</a:t>
            </a:fld>
            <a:endParaRPr lang="en-US"/>
          </a:p>
        </p:txBody>
      </p:sp>
    </p:spTree>
    <p:extLst>
      <p:ext uri="{BB962C8B-B14F-4D97-AF65-F5344CB8AC3E}">
        <p14:creationId xmlns:p14="http://schemas.microsoft.com/office/powerpoint/2010/main" val="246467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t>2</a:t>
            </a:fld>
            <a:endParaRPr lang="en-US"/>
          </a:p>
        </p:txBody>
      </p:sp>
    </p:spTree>
    <p:extLst>
      <p:ext uri="{BB962C8B-B14F-4D97-AF65-F5344CB8AC3E}">
        <p14:creationId xmlns:p14="http://schemas.microsoft.com/office/powerpoint/2010/main" val="308356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t>14</a:t>
            </a:fld>
            <a:endParaRPr lang="en-US"/>
          </a:p>
        </p:txBody>
      </p:sp>
    </p:spTree>
    <p:extLst>
      <p:ext uri="{BB962C8B-B14F-4D97-AF65-F5344CB8AC3E}">
        <p14:creationId xmlns:p14="http://schemas.microsoft.com/office/powerpoint/2010/main" val="369215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t>3</a:t>
            </a:fld>
            <a:endParaRPr lang="en-US"/>
          </a:p>
        </p:txBody>
      </p:sp>
    </p:spTree>
    <p:extLst>
      <p:ext uri="{BB962C8B-B14F-4D97-AF65-F5344CB8AC3E}">
        <p14:creationId xmlns:p14="http://schemas.microsoft.com/office/powerpoint/2010/main" val="46560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t>4</a:t>
            </a:fld>
            <a:endParaRPr lang="en-US"/>
          </a:p>
        </p:txBody>
      </p:sp>
    </p:spTree>
    <p:extLst>
      <p:ext uri="{BB962C8B-B14F-4D97-AF65-F5344CB8AC3E}">
        <p14:creationId xmlns:p14="http://schemas.microsoft.com/office/powerpoint/2010/main" val="10883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t>5</a:t>
            </a:fld>
            <a:endParaRPr lang="en-US"/>
          </a:p>
        </p:txBody>
      </p:sp>
    </p:spTree>
    <p:extLst>
      <p:ext uri="{BB962C8B-B14F-4D97-AF65-F5344CB8AC3E}">
        <p14:creationId xmlns:p14="http://schemas.microsoft.com/office/powerpoint/2010/main" val="10883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883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t>7</a:t>
            </a:fld>
            <a:endParaRPr lang="en-US"/>
          </a:p>
        </p:txBody>
      </p:sp>
    </p:spTree>
    <p:extLst>
      <p:ext uri="{BB962C8B-B14F-4D97-AF65-F5344CB8AC3E}">
        <p14:creationId xmlns:p14="http://schemas.microsoft.com/office/powerpoint/2010/main" val="10883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t>10</a:t>
            </a:fld>
            <a:endParaRPr lang="en-US"/>
          </a:p>
        </p:txBody>
      </p:sp>
    </p:spTree>
    <p:extLst>
      <p:ext uri="{BB962C8B-B14F-4D97-AF65-F5344CB8AC3E}">
        <p14:creationId xmlns:p14="http://schemas.microsoft.com/office/powerpoint/2010/main" val="10036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t>11</a:t>
            </a:fld>
            <a:endParaRPr lang="en-US"/>
          </a:p>
        </p:txBody>
      </p:sp>
    </p:spTree>
    <p:extLst>
      <p:ext uri="{BB962C8B-B14F-4D97-AF65-F5344CB8AC3E}">
        <p14:creationId xmlns:p14="http://schemas.microsoft.com/office/powerpoint/2010/main" val="47921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7CF4B-639E-447A-BCA0-4390C15E4AE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7921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6" name="Slide Number Placeholder 5"/>
          <p:cNvSpPr>
            <a:spLocks noGrp="1"/>
          </p:cNvSpPr>
          <p:nvPr>
            <p:ph type="sldNum" sz="quarter" idx="12"/>
          </p:nvPr>
        </p:nvSpPr>
        <p:spPr/>
        <p:txBody>
          <a:bodyPr/>
          <a:lstStyle>
            <a:lvl1pPr>
              <a:defRPr/>
            </a:lvl1pPr>
          </a:lstStyle>
          <a:p>
            <a:fld id="{C545B604-0AFD-4F3A-BD21-D09AC0EFF1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516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6" name="Slide Number Placeholder 5"/>
          <p:cNvSpPr>
            <a:spLocks noGrp="1"/>
          </p:cNvSpPr>
          <p:nvPr>
            <p:ph type="sldNum" sz="quarter" idx="12"/>
          </p:nvPr>
        </p:nvSpPr>
        <p:spPr/>
        <p:txBody>
          <a:bodyPr/>
          <a:lstStyle>
            <a:lvl1pPr>
              <a:defRPr/>
            </a:lvl1pPr>
          </a:lstStyle>
          <a:p>
            <a:fld id="{13155E7A-EB3E-4ED9-B485-277ECAA209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02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6" name="Slide Number Placeholder 5"/>
          <p:cNvSpPr>
            <a:spLocks noGrp="1"/>
          </p:cNvSpPr>
          <p:nvPr>
            <p:ph type="sldNum" sz="quarter" idx="12"/>
          </p:nvPr>
        </p:nvSpPr>
        <p:spPr/>
        <p:txBody>
          <a:bodyPr/>
          <a:lstStyle>
            <a:lvl1pPr>
              <a:defRPr/>
            </a:lvl1pPr>
          </a:lstStyle>
          <a:p>
            <a:fld id="{4B5E9D2C-4074-4144-B8E5-CE12FE3A2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451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610761-916C-47AF-9411-4298606F1F34}"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D9233-DC75-4178-9FD6-788F1E0DB49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10761-916C-47AF-9411-4298606F1F34}"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D9233-DC75-4178-9FD6-788F1E0DB49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10761-916C-47AF-9411-4298606F1F34}"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D9233-DC75-4178-9FD6-788F1E0DB49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610761-916C-47AF-9411-4298606F1F34}" type="datetimeFigureOut">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D9233-DC75-4178-9FD6-788F1E0DB49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610761-916C-47AF-9411-4298606F1F34}" type="datetimeFigureOut">
              <a:rPr lang="en-US" smtClean="0"/>
              <a:t>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D9233-DC75-4178-9FD6-788F1E0DB49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610761-916C-47AF-9411-4298606F1F34}" type="datetimeFigureOut">
              <a:rPr lang="en-US" smtClean="0"/>
              <a:t>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D9233-DC75-4178-9FD6-788F1E0DB49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10761-916C-47AF-9411-4298606F1F34}" type="datetimeFigureOut">
              <a:rPr lang="en-US" smtClean="0"/>
              <a:t>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D9233-DC75-4178-9FD6-788F1E0DB49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10761-916C-47AF-9411-4298606F1F34}" type="datetimeFigureOut">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D9233-DC75-4178-9FD6-788F1E0DB49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6" name="Slide Number Placeholder 5"/>
          <p:cNvSpPr>
            <a:spLocks noGrp="1"/>
          </p:cNvSpPr>
          <p:nvPr>
            <p:ph type="sldNum" sz="quarter" idx="12"/>
          </p:nvPr>
        </p:nvSpPr>
        <p:spPr/>
        <p:txBody>
          <a:bodyPr/>
          <a:lstStyle>
            <a:lvl1pPr>
              <a:defRPr/>
            </a:lvl1pPr>
          </a:lstStyle>
          <a:p>
            <a:fld id="{B611EBE4-0C15-4CB9-B1E6-AD7B6DAE1C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3348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10761-916C-47AF-9411-4298606F1F34}" type="datetimeFigureOut">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D9233-DC75-4178-9FD6-788F1E0DB49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10761-916C-47AF-9411-4298606F1F34}"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D9233-DC75-4178-9FD6-788F1E0DB49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610761-916C-47AF-9411-4298606F1F34}"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D9233-DC75-4178-9FD6-788F1E0DB49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Friday, February 14,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4454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Friday, February 14,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6359459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10761-916C-47AF-9411-4298606F1F34}"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D9233-DC75-4178-9FD6-788F1E0DB49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6441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Friday, February 14,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408687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Friday, February 14, 2014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19819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Friday, February 14, 2014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81372203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Friday, February 14, 2014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389353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6" name="Slide Number Placeholder 5"/>
          <p:cNvSpPr>
            <a:spLocks noGrp="1"/>
          </p:cNvSpPr>
          <p:nvPr>
            <p:ph type="sldNum" sz="quarter" idx="12"/>
          </p:nvPr>
        </p:nvSpPr>
        <p:spPr/>
        <p:txBody>
          <a:bodyPr/>
          <a:lstStyle>
            <a:lvl1pPr>
              <a:defRPr/>
            </a:lvl1pPr>
          </a:lstStyle>
          <a:p>
            <a:fld id="{09F9FB21-9630-4BEA-8825-1F6797FEC1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3958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Friday, February 14,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71873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Friday, February 14,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2502510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Friday, February 14,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61427532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Friday, February 14,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2176392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7" name="Slide Number Placeholder 6"/>
          <p:cNvSpPr>
            <a:spLocks noGrp="1"/>
          </p:cNvSpPr>
          <p:nvPr>
            <p:ph type="sldNum" sz="quarter" idx="12"/>
          </p:nvPr>
        </p:nvSpPr>
        <p:spPr/>
        <p:txBody>
          <a:bodyPr/>
          <a:lstStyle>
            <a:lvl1pPr>
              <a:defRPr/>
            </a:lvl1pPr>
          </a:lstStyle>
          <a:p>
            <a:fld id="{65192384-5CFF-4411-BBF7-A962B5EA0D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607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9" name="Slide Number Placeholder 8"/>
          <p:cNvSpPr>
            <a:spLocks noGrp="1"/>
          </p:cNvSpPr>
          <p:nvPr>
            <p:ph type="sldNum" sz="quarter" idx="12"/>
          </p:nvPr>
        </p:nvSpPr>
        <p:spPr/>
        <p:txBody>
          <a:bodyPr/>
          <a:lstStyle>
            <a:lvl1pPr>
              <a:defRPr/>
            </a:lvl1pPr>
          </a:lstStyle>
          <a:p>
            <a:fld id="{DD9BC0C0-E937-4BC4-883E-1CE6DA567D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80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5" name="Slide Number Placeholder 4"/>
          <p:cNvSpPr>
            <a:spLocks noGrp="1"/>
          </p:cNvSpPr>
          <p:nvPr>
            <p:ph type="sldNum" sz="quarter" idx="12"/>
          </p:nvPr>
        </p:nvSpPr>
        <p:spPr/>
        <p:txBody>
          <a:bodyPr/>
          <a:lstStyle>
            <a:lvl1pPr>
              <a:defRPr/>
            </a:lvl1pPr>
          </a:lstStyle>
          <a:p>
            <a:fld id="{1A27E5E2-49DE-496B-9AB8-F21BDDE355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73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4" name="Slide Number Placeholder 3"/>
          <p:cNvSpPr>
            <a:spLocks noGrp="1"/>
          </p:cNvSpPr>
          <p:nvPr>
            <p:ph type="sldNum" sz="quarter" idx="12"/>
          </p:nvPr>
        </p:nvSpPr>
        <p:spPr/>
        <p:txBody>
          <a:bodyPr/>
          <a:lstStyle>
            <a:lvl1pPr>
              <a:defRPr/>
            </a:lvl1pPr>
          </a:lstStyle>
          <a:p>
            <a:fld id="{1899A0AB-D364-4A8A-AA7F-844A88E293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58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7" name="Slide Number Placeholder 6"/>
          <p:cNvSpPr>
            <a:spLocks noGrp="1"/>
          </p:cNvSpPr>
          <p:nvPr>
            <p:ph type="sldNum" sz="quarter" idx="12"/>
          </p:nvPr>
        </p:nvSpPr>
        <p:spPr/>
        <p:txBody>
          <a:bodyPr/>
          <a:lstStyle>
            <a:lvl1pPr>
              <a:defRPr/>
            </a:lvl1pPr>
          </a:lstStyle>
          <a:p>
            <a:fld id="{97DB239D-4726-4F06-92D4-8A66378ADB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43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000000"/>
                </a:solidFill>
              </a:rPr>
              <a:t>Wallace, Steven J.</a:t>
            </a:r>
          </a:p>
        </p:txBody>
      </p:sp>
      <p:sp>
        <p:nvSpPr>
          <p:cNvPr id="7" name="Slide Number Placeholder 6"/>
          <p:cNvSpPr>
            <a:spLocks noGrp="1"/>
          </p:cNvSpPr>
          <p:nvPr>
            <p:ph type="sldNum" sz="quarter" idx="12"/>
          </p:nvPr>
        </p:nvSpPr>
        <p:spPr/>
        <p:txBody>
          <a:bodyPr/>
          <a:lstStyle>
            <a:lvl1pPr>
              <a:defRPr/>
            </a:lvl1pPr>
          </a:lstStyle>
          <a:p>
            <a:fld id="{751819C2-ABEC-4592-ADC2-17E729D84E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470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2667000" y="6477000"/>
            <a:ext cx="381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US" altLang="en-US" smtClean="0">
                <a:solidFill>
                  <a:srgbClr val="000000"/>
                </a:solidFill>
              </a:rPr>
              <a:t>Wallace, Steven J.</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0225D2C-3D01-4826-90DA-1C940FED6E0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28647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F610761-916C-47AF-9411-4298606F1F34}" type="datetimeFigureOut">
              <a:rPr lang="en-US" smtClean="0"/>
              <a:t>2/14/2014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8D9233-DC75-4178-9FD6-788F1E0DB4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pPr>
            <a:fld id="{77D175CD-7302-424C-8F74-C44EA7DC4C73}" type="datetime1">
              <a:rPr lang="en-US" altLang="en-US" smtClean="0">
                <a:solidFill>
                  <a:srgbClr val="000000"/>
                </a:solidFill>
              </a:rPr>
              <a:pPr fontAlgn="base">
                <a:spcBef>
                  <a:spcPct val="0"/>
                </a:spcBef>
                <a:spcAft>
                  <a:spcPct val="0"/>
                </a:spcAft>
              </a:pPr>
              <a:t>2/14/2014</a:t>
            </a:fld>
            <a:endParaRPr lang="en-US" altLang="en-US" smtClean="0">
              <a:solidFill>
                <a:srgbClr val="000000"/>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pPr>
            <a:r>
              <a:rPr lang="en-US" altLang="en-US" smtClean="0">
                <a:solidFill>
                  <a:srgbClr val="000000"/>
                </a:solidFill>
              </a:rPr>
              <a:t>Steven J. Wallace</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pPr>
            <a:fld id="{DB6C5DFD-4BC8-44B6-959E-F99E0FCB76A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45202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mlDrawing" Target="../drawings/vmlDrawing1.vml"/><Relationship Id="rId1" Type="http://schemas.openxmlformats.org/officeDocument/2006/relationships/themeOverride" Target="../theme/themeOverride4.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Expository </a:t>
            </a:r>
            <a:br>
              <a:rPr lang="en-US" dirty="0" smtClean="0">
                <a:latin typeface="Arial Black" panose="020B0A04020102020204" pitchFamily="34" charset="0"/>
              </a:rPr>
            </a:br>
            <a:r>
              <a:rPr lang="en-US" dirty="0" smtClean="0">
                <a:latin typeface="Arial Black" panose="020B0A04020102020204" pitchFamily="34" charset="0"/>
              </a:rPr>
              <a:t>Excerpts</a:t>
            </a:r>
            <a:br>
              <a:rPr lang="en-US" dirty="0" smtClean="0">
                <a:latin typeface="Arial Black" panose="020B0A04020102020204" pitchFamily="34" charset="0"/>
              </a:rPr>
            </a:br>
            <a:r>
              <a:rPr lang="en-US" dirty="0" smtClean="0">
                <a:latin typeface="Arial Black" panose="020B0A04020102020204" pitchFamily="34" charset="0"/>
              </a:rPr>
              <a:t>From Acts 2</a:t>
            </a:r>
            <a:endParaRPr lang="en-US" dirty="0">
              <a:latin typeface="Arial Black" panose="020B0A04020102020204" pitchFamily="34" charset="0"/>
            </a:endParaRPr>
          </a:p>
        </p:txBody>
      </p:sp>
      <p:sp>
        <p:nvSpPr>
          <p:cNvPr id="3" name="Subtitle 2"/>
          <p:cNvSpPr>
            <a:spLocks noGrp="1"/>
          </p:cNvSpPr>
          <p:nvPr>
            <p:ph type="subTitle" idx="1"/>
          </p:nvPr>
        </p:nvSpPr>
        <p:spPr>
          <a:xfrm>
            <a:off x="1371600" y="6172200"/>
            <a:ext cx="6400800" cy="533400"/>
          </a:xfrm>
        </p:spPr>
        <p:txBody>
          <a:bodyPr>
            <a:normAutofit/>
          </a:bodyPr>
          <a:lstStyle/>
          <a:p>
            <a:r>
              <a:rPr lang="en-US" sz="2400" dirty="0" smtClean="0"/>
              <a:t>All Verses Are From The </a:t>
            </a:r>
            <a:r>
              <a:rPr lang="en-US" sz="2400" dirty="0" err="1" smtClean="0"/>
              <a:t>NKJV</a:t>
            </a:r>
            <a:r>
              <a:rPr lang="en-US" sz="2400" dirty="0" smtClean="0"/>
              <a:t> Unless Noted</a:t>
            </a:r>
            <a:endParaRPr lang="en-US" sz="2400" dirty="0"/>
          </a:p>
        </p:txBody>
      </p:sp>
      <p:sp>
        <p:nvSpPr>
          <p:cNvPr id="4" name="TextBox 3"/>
          <p:cNvSpPr txBox="1"/>
          <p:nvPr/>
        </p:nvSpPr>
        <p:spPr>
          <a:xfrm>
            <a:off x="609600" y="3974068"/>
            <a:ext cx="7924800" cy="369332"/>
          </a:xfrm>
          <a:prstGeom prst="rect">
            <a:avLst/>
          </a:prstGeom>
          <a:noFill/>
        </p:spPr>
        <p:txBody>
          <a:bodyPr wrap="square" rtlCol="0">
            <a:spAutoFit/>
          </a:bodyPr>
          <a:lstStyle/>
          <a:p>
            <a:pPr algn="ctr"/>
            <a:r>
              <a:rPr lang="en-US" b="1" dirty="0" smtClean="0">
                <a:solidFill>
                  <a:srgbClr val="292934"/>
                </a:solidFill>
              </a:rPr>
              <a:t>(part 3; Acts 2:37-41)</a:t>
            </a:r>
            <a:endParaRPr lang="en-US" b="1" dirty="0">
              <a:solidFill>
                <a:srgbClr val="292934"/>
              </a:solidFill>
            </a:endParaRPr>
          </a:p>
        </p:txBody>
      </p:sp>
      <p:pic>
        <p:nvPicPr>
          <p:cNvPr id="2050" name="Picture 2" descr="C:\Users\Steven\AppData\Local\Microsoft\Windows\Temporary Internet Files\Content.IE5\2U9RUMRX\MP900400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04800"/>
            <a:ext cx="2286000" cy="3121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705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a:t>
            </a:r>
            <a:r>
              <a:rPr lang="en-US" dirty="0" smtClean="0">
                <a:latin typeface="Arial Black" panose="020B0A04020102020204" pitchFamily="34" charset="0"/>
              </a:rPr>
              <a:t>The Desired Effect </a:t>
            </a:r>
            <a:r>
              <a:rPr lang="en-US" dirty="0" smtClean="0">
                <a:latin typeface="Arial Narrow" panose="020B0606020202030204" pitchFamily="34" charset="0"/>
              </a:rPr>
              <a:t>And Plan For Pardon </a:t>
            </a:r>
            <a:r>
              <a:rPr lang="en-US" dirty="0" smtClean="0"/>
              <a:t>(2:37-41)</a:t>
            </a:r>
            <a:endParaRPr lang="en-US" dirty="0"/>
          </a:p>
        </p:txBody>
      </p:sp>
      <p:sp>
        <p:nvSpPr>
          <p:cNvPr id="3" name="Content Placeholder 2"/>
          <p:cNvSpPr>
            <a:spLocks noGrp="1"/>
          </p:cNvSpPr>
          <p:nvPr>
            <p:ph idx="1"/>
          </p:nvPr>
        </p:nvSpPr>
        <p:spPr>
          <a:xfrm>
            <a:off x="457200" y="1905000"/>
            <a:ext cx="5867400" cy="4800600"/>
          </a:xfrm>
        </p:spPr>
        <p:txBody>
          <a:bodyPr>
            <a:normAutofit/>
          </a:bodyPr>
          <a:lstStyle/>
          <a:p>
            <a:pPr marL="0" indent="0">
              <a:buNone/>
            </a:pPr>
            <a:r>
              <a:rPr lang="en-US" sz="4000" dirty="0" smtClean="0">
                <a:solidFill>
                  <a:schemeClr val="tx2"/>
                </a:solidFill>
                <a:latin typeface="Bell Gothic Std Black" pitchFamily="34" charset="0"/>
              </a:rPr>
              <a:t>Cut to the heart (2:37)</a:t>
            </a:r>
          </a:p>
          <a:p>
            <a:pPr lvl="1"/>
            <a:r>
              <a:rPr lang="en-US" sz="3600" b="1" dirty="0" smtClean="0">
                <a:solidFill>
                  <a:schemeClr val="tx2"/>
                </a:solidFill>
              </a:rPr>
              <a:t>REACTION #1: </a:t>
            </a:r>
            <a:r>
              <a:rPr lang="en-US" sz="3200" dirty="0" smtClean="0"/>
              <a:t/>
            </a:r>
            <a:br>
              <a:rPr lang="en-US" sz="3200" dirty="0" smtClean="0"/>
            </a:br>
            <a:r>
              <a:rPr lang="en-US" sz="3200" dirty="0" smtClean="0"/>
              <a:t>cut to the heart with guilt; inquisitive for reconciliation</a:t>
            </a:r>
          </a:p>
          <a:p>
            <a:pPr lvl="1"/>
            <a:r>
              <a:rPr lang="en-US" sz="3600" b="1" dirty="0" smtClean="0">
                <a:solidFill>
                  <a:srgbClr val="C00000"/>
                </a:solidFill>
              </a:rPr>
              <a:t>REACTION #2: </a:t>
            </a:r>
            <a:r>
              <a:rPr lang="en-US" sz="3200" dirty="0" smtClean="0"/>
              <a:t/>
            </a:r>
            <a:br>
              <a:rPr lang="en-US" sz="3200" dirty="0" smtClean="0"/>
            </a:br>
            <a:r>
              <a:rPr lang="en-US" sz="3200" dirty="0" smtClean="0"/>
              <a:t>cut to the heart with anger; destroy the messenger</a:t>
            </a:r>
            <a:br>
              <a:rPr lang="en-US" sz="3200" dirty="0" smtClean="0"/>
            </a:br>
            <a:r>
              <a:rPr lang="en-US" sz="3200" b="1" dirty="0" smtClean="0">
                <a:solidFill>
                  <a:srgbClr val="C00000"/>
                </a:solidFill>
              </a:rPr>
              <a:t>(Acts 7:54; 5:33)</a:t>
            </a:r>
          </a:p>
        </p:txBody>
      </p:sp>
      <p:pic>
        <p:nvPicPr>
          <p:cNvPr id="1028" name="Picture 4" descr="C:\Users\Steven\AppData\Local\Microsoft\Windows\Temporary Internet Files\Content.IE5\QHC6SI7I\MC9004231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5886" y="2667000"/>
            <a:ext cx="16002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Steven\AppData\Local\Microsoft\Windows\Temporary Internet Files\Content.IE5\3RWM2RTO\MC90043382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886" y="4572114"/>
            <a:ext cx="1676286" cy="1676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64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5"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16" dur="1000" fill="hold"/>
                                        <p:tgtEl>
                                          <p:spTgt spid="102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25"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5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id="30" dur="1000" fill="hold"/>
                                        <p:tgtEl>
                                          <p:spTgt spid="103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3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a:t>
            </a:r>
            <a:r>
              <a:rPr lang="en-US" dirty="0" smtClean="0">
                <a:latin typeface="Arial Narrow" panose="020B0606020202030204" pitchFamily="34" charset="0"/>
              </a:rPr>
              <a:t>The Desired Effect </a:t>
            </a:r>
            <a:r>
              <a:rPr lang="en-US" dirty="0" smtClean="0">
                <a:latin typeface="Arial Black" panose="020B0A04020102020204" pitchFamily="34" charset="0"/>
              </a:rPr>
              <a:t>And Plan For Pardon </a:t>
            </a:r>
            <a:r>
              <a:rPr lang="en-US" dirty="0" smtClean="0"/>
              <a:t>(2:37-41)</a:t>
            </a:r>
            <a:endParaRPr lang="en-US" dirty="0"/>
          </a:p>
        </p:txBody>
      </p:sp>
      <p:pic>
        <p:nvPicPr>
          <p:cNvPr id="2050" name="Picture 2" descr="C:\Users\Steven\Documents\preaching\TRANSPARENCIES\Baptism Debate Charts\Acts 2 38\ACTS 2 21 and 2 38 COMPA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86000"/>
            <a:ext cx="8871284" cy="4648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752600"/>
            <a:ext cx="8382000" cy="685799"/>
          </a:xfrm>
        </p:spPr>
        <p:txBody>
          <a:bodyPr>
            <a:noAutofit/>
          </a:bodyPr>
          <a:lstStyle/>
          <a:p>
            <a:pPr marL="0" indent="0">
              <a:buNone/>
            </a:pPr>
            <a:r>
              <a:rPr lang="en-US" sz="4000" dirty="0" smtClean="0">
                <a:solidFill>
                  <a:schemeClr val="tx2"/>
                </a:solidFill>
                <a:latin typeface="Bell Gothic Std Black" pitchFamily="34" charset="0"/>
              </a:rPr>
              <a:t>The clear answer (2:38-39)</a:t>
            </a:r>
            <a:endParaRPr lang="en-US" sz="3600" b="1" dirty="0" smtClean="0">
              <a:solidFill>
                <a:srgbClr val="00B050"/>
              </a:solidFill>
            </a:endParaRPr>
          </a:p>
        </p:txBody>
      </p:sp>
    </p:spTree>
    <p:extLst>
      <p:ext uri="{BB962C8B-B14F-4D97-AF65-F5344CB8AC3E}">
        <p14:creationId xmlns:p14="http://schemas.microsoft.com/office/powerpoint/2010/main" val="273865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429000"/>
            <a:ext cx="9144000" cy="3429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4) </a:t>
            </a:r>
            <a:r>
              <a:rPr lang="en-US" dirty="0" smtClean="0">
                <a:latin typeface="Arial Narrow" panose="020B0606020202030204" pitchFamily="34" charset="0"/>
              </a:rPr>
              <a:t>The Desired Effect </a:t>
            </a:r>
            <a:r>
              <a:rPr lang="en-US" dirty="0" smtClean="0">
                <a:latin typeface="Arial Black" panose="020B0A04020102020204" pitchFamily="34" charset="0"/>
              </a:rPr>
              <a:t>And Plan For Pardon </a:t>
            </a:r>
            <a:r>
              <a:rPr lang="en-US" dirty="0" smtClean="0"/>
              <a:t>(2:37-41)</a:t>
            </a:r>
            <a:endParaRPr lang="en-US" dirty="0"/>
          </a:p>
        </p:txBody>
      </p:sp>
      <p:sp>
        <p:nvSpPr>
          <p:cNvPr id="3" name="Content Placeholder 2"/>
          <p:cNvSpPr>
            <a:spLocks noGrp="1"/>
          </p:cNvSpPr>
          <p:nvPr>
            <p:ph idx="1"/>
          </p:nvPr>
        </p:nvSpPr>
        <p:spPr>
          <a:xfrm>
            <a:off x="457200" y="1752600"/>
            <a:ext cx="8382000" cy="838200"/>
          </a:xfrm>
        </p:spPr>
        <p:txBody>
          <a:bodyPr>
            <a:noAutofit/>
          </a:bodyPr>
          <a:lstStyle/>
          <a:p>
            <a:pPr marL="0" indent="0">
              <a:buNone/>
            </a:pPr>
            <a:r>
              <a:rPr lang="en-US" sz="4000" dirty="0" smtClean="0">
                <a:solidFill>
                  <a:schemeClr val="tx2"/>
                </a:solidFill>
                <a:latin typeface="Bell Gothic Std Black" pitchFamily="34" charset="0"/>
              </a:rPr>
              <a:t>The clear answer (2:38-39)</a:t>
            </a:r>
          </a:p>
        </p:txBody>
      </p:sp>
      <p:sp>
        <p:nvSpPr>
          <p:cNvPr id="4" name="TextBox 3"/>
          <p:cNvSpPr txBox="1"/>
          <p:nvPr/>
        </p:nvSpPr>
        <p:spPr>
          <a:xfrm>
            <a:off x="609600" y="4191000"/>
            <a:ext cx="3581400"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smtClean="0">
                <a:latin typeface="Arial Black" panose="020B0A04020102020204" pitchFamily="34" charset="0"/>
              </a:rPr>
              <a:t>“</a:t>
            </a:r>
            <a:r>
              <a:rPr lang="en-US" sz="3200" dirty="0" smtClean="0">
                <a:solidFill>
                  <a:srgbClr val="FFFF00"/>
                </a:solidFill>
                <a:latin typeface="Arial Black" panose="020B0A04020102020204" pitchFamily="34" charset="0"/>
              </a:rPr>
              <a:t>For</a:t>
            </a:r>
            <a:r>
              <a:rPr lang="en-US" sz="3200" dirty="0" smtClean="0">
                <a:latin typeface="Arial Black" panose="020B0A04020102020204" pitchFamily="34" charset="0"/>
              </a:rPr>
              <a:t> The Remission Of Sins”</a:t>
            </a:r>
            <a:endParaRPr lang="en-US" sz="3200" dirty="0">
              <a:latin typeface="Arial Black" panose="020B0A04020102020204" pitchFamily="34" charset="0"/>
            </a:endParaRPr>
          </a:p>
        </p:txBody>
      </p:sp>
      <p:sp>
        <p:nvSpPr>
          <p:cNvPr id="7" name="TextBox 6"/>
          <p:cNvSpPr txBox="1"/>
          <p:nvPr/>
        </p:nvSpPr>
        <p:spPr>
          <a:xfrm>
            <a:off x="5029200" y="4191000"/>
            <a:ext cx="3581400"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smtClean="0">
                <a:latin typeface="Arial Black" panose="020B0A04020102020204" pitchFamily="34" charset="0"/>
              </a:rPr>
              <a:t>“</a:t>
            </a:r>
            <a:r>
              <a:rPr lang="en-US" sz="3200" dirty="0" smtClean="0">
                <a:solidFill>
                  <a:srgbClr val="FFFF00"/>
                </a:solidFill>
                <a:latin typeface="Arial Black" panose="020B0A04020102020204" pitchFamily="34" charset="0"/>
              </a:rPr>
              <a:t>Because Of </a:t>
            </a:r>
            <a:r>
              <a:rPr lang="en-US" sz="3200" dirty="0" smtClean="0">
                <a:latin typeface="Arial Black" panose="020B0A04020102020204" pitchFamily="34" charset="0"/>
              </a:rPr>
              <a:t>The Remission Of Sins”</a:t>
            </a:r>
            <a:endParaRPr lang="en-US" sz="3200" dirty="0">
              <a:latin typeface="Arial Black" panose="020B0A04020102020204" pitchFamily="34" charset="0"/>
            </a:endParaRPr>
          </a:p>
        </p:txBody>
      </p:sp>
      <p:sp>
        <p:nvSpPr>
          <p:cNvPr id="5" name="TextBox 4"/>
          <p:cNvSpPr txBox="1"/>
          <p:nvPr/>
        </p:nvSpPr>
        <p:spPr>
          <a:xfrm>
            <a:off x="4364578" y="4648200"/>
            <a:ext cx="522900" cy="707886"/>
          </a:xfrm>
          <a:prstGeom prst="rect">
            <a:avLst/>
          </a:prstGeom>
          <a:noFill/>
        </p:spPr>
        <p:txBody>
          <a:bodyPr wrap="none" rtlCol="0">
            <a:spAutoFit/>
          </a:bodyPr>
          <a:lstStyle/>
          <a:p>
            <a:pPr algn="ctr"/>
            <a:r>
              <a:rPr lang="en-US" sz="4000" dirty="0" smtClean="0">
                <a:latin typeface="Arial Black" panose="020B0A04020102020204" pitchFamily="34" charset="0"/>
              </a:rPr>
              <a:t>=</a:t>
            </a:r>
            <a:endParaRPr lang="en-US" sz="4000" dirty="0">
              <a:latin typeface="Arial Black" panose="020B0A04020102020204" pitchFamily="34" charset="0"/>
            </a:endParaRPr>
          </a:p>
        </p:txBody>
      </p:sp>
      <p:sp>
        <p:nvSpPr>
          <p:cNvPr id="6" name="TextBox 5"/>
          <p:cNvSpPr txBox="1"/>
          <p:nvPr/>
        </p:nvSpPr>
        <p:spPr>
          <a:xfrm>
            <a:off x="533400" y="3530025"/>
            <a:ext cx="4955203" cy="584775"/>
          </a:xfrm>
          <a:prstGeom prst="rect">
            <a:avLst/>
          </a:prstGeom>
          <a:noFill/>
        </p:spPr>
        <p:txBody>
          <a:bodyPr wrap="none" rtlCol="0">
            <a:spAutoFit/>
          </a:bodyPr>
          <a:lstStyle/>
          <a:p>
            <a:r>
              <a:rPr lang="en-US" sz="3200" b="1" dirty="0" smtClean="0">
                <a:ln>
                  <a:solidFill>
                    <a:sysClr val="windowText" lastClr="000000"/>
                  </a:solidFill>
                </a:ln>
                <a:solidFill>
                  <a:srgbClr val="C00000"/>
                </a:solidFill>
                <a:latin typeface="Aharoni" panose="02010803020104030203" pitchFamily="2" charset="-79"/>
                <a:cs typeface="Aharoni" panose="02010803020104030203" pitchFamily="2" charset="-79"/>
              </a:rPr>
              <a:t>Gk. “</a:t>
            </a:r>
            <a:r>
              <a:rPr lang="en-US" sz="3200" b="1" dirty="0" err="1" smtClean="0">
                <a:ln>
                  <a:solidFill>
                    <a:sysClr val="windowText" lastClr="000000"/>
                  </a:solidFill>
                </a:ln>
                <a:solidFill>
                  <a:srgbClr val="C00000"/>
                </a:solidFill>
                <a:latin typeface="Aharoni" panose="02010803020104030203" pitchFamily="2" charset="-79"/>
                <a:cs typeface="Aharoni" panose="02010803020104030203" pitchFamily="2" charset="-79"/>
              </a:rPr>
              <a:t>eis</a:t>
            </a:r>
            <a:r>
              <a:rPr lang="en-US" sz="3200" b="1" dirty="0" smtClean="0">
                <a:ln>
                  <a:solidFill>
                    <a:sysClr val="windowText" lastClr="000000"/>
                  </a:solidFill>
                </a:ln>
                <a:solidFill>
                  <a:srgbClr val="C00000"/>
                </a:solidFill>
                <a:latin typeface="Aharoni" panose="02010803020104030203" pitchFamily="2" charset="-79"/>
                <a:cs typeface="Aharoni" panose="02010803020104030203" pitchFamily="2" charset="-79"/>
              </a:rPr>
              <a:t>” = “because of”</a:t>
            </a:r>
            <a:endParaRPr lang="en-US" sz="3200" b="1" dirty="0">
              <a:ln>
                <a:solidFill>
                  <a:sysClr val="windowText" lastClr="000000"/>
                </a:solidFill>
              </a:ln>
              <a:solidFill>
                <a:srgbClr val="C00000"/>
              </a:solidFill>
              <a:latin typeface="Aharoni" panose="02010803020104030203" pitchFamily="2" charset="-79"/>
              <a:cs typeface="Aharoni" panose="02010803020104030203" pitchFamily="2" charset="-79"/>
            </a:endParaRPr>
          </a:p>
        </p:txBody>
      </p:sp>
      <p:sp>
        <p:nvSpPr>
          <p:cNvPr id="10" name="TextBox 9"/>
          <p:cNvSpPr txBox="1"/>
          <p:nvPr/>
        </p:nvSpPr>
        <p:spPr>
          <a:xfrm>
            <a:off x="0" y="5903893"/>
            <a:ext cx="91440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b="1" dirty="0" smtClean="0">
                <a:solidFill>
                  <a:schemeClr val="bg1"/>
                </a:solidFill>
              </a:rPr>
              <a:t>Therefore they were to be baptized because they had the remission of sins!</a:t>
            </a:r>
            <a:endParaRPr lang="en-US" sz="2800" b="1" dirty="0">
              <a:solidFill>
                <a:schemeClr val="bg1"/>
              </a:solidFill>
            </a:endParaRPr>
          </a:p>
        </p:txBody>
      </p:sp>
      <p:sp>
        <p:nvSpPr>
          <p:cNvPr id="9" name="Rectangle 8"/>
          <p:cNvSpPr/>
          <p:nvPr/>
        </p:nvSpPr>
        <p:spPr>
          <a:xfrm>
            <a:off x="0" y="2782669"/>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spcBef>
                <a:spcPct val="20000"/>
              </a:spcBef>
              <a:buClr>
                <a:srgbClr val="4F81BD"/>
              </a:buClr>
              <a:buSzPct val="85000"/>
            </a:pPr>
            <a:r>
              <a:rPr lang="en-US" sz="3600" b="1" dirty="0">
                <a:solidFill>
                  <a:srgbClr val="FF0000"/>
                </a:solidFill>
              </a:rPr>
              <a:t>Opponents of this truth answer:</a:t>
            </a:r>
          </a:p>
        </p:txBody>
      </p:sp>
      <p:pic>
        <p:nvPicPr>
          <p:cNvPr id="3074" name="Picture 2" descr="C:\Users\Steven\AppData\Local\Microsoft\Windows\Temporary Internet Files\Content.IE5\WTXEX2IZ\MC9004348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209996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046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pc="0" dirty="0" smtClean="0">
                <a:latin typeface="Arial Black" panose="020B0A04020102020204" pitchFamily="34" charset="0"/>
              </a:rPr>
              <a:t>Be careful not to slip</a:t>
            </a:r>
            <a:br>
              <a:rPr lang="en-US" spc="0" dirty="0" smtClean="0">
                <a:latin typeface="Arial Black" panose="020B0A04020102020204" pitchFamily="34" charset="0"/>
              </a:rPr>
            </a:br>
            <a:r>
              <a:rPr lang="en-US" spc="0" dirty="0" smtClean="0">
                <a:latin typeface="Arial Black" panose="020B0A04020102020204" pitchFamily="34" charset="0"/>
              </a:rPr>
              <a:t>on the “</a:t>
            </a:r>
            <a:r>
              <a:rPr lang="en-US" spc="0" dirty="0" err="1" smtClean="0">
                <a:latin typeface="Arial Black" panose="020B0A04020102020204" pitchFamily="34" charset="0"/>
              </a:rPr>
              <a:t>EIS</a:t>
            </a:r>
            <a:r>
              <a:rPr lang="en-US" spc="0" dirty="0" smtClean="0">
                <a:latin typeface="Arial Black" panose="020B0A04020102020204" pitchFamily="34" charset="0"/>
              </a:rPr>
              <a:t>”</a:t>
            </a:r>
            <a:endParaRPr lang="en-US" spc="0" dirty="0">
              <a:latin typeface="Arial Black" panose="020B0A04020102020204" pitchFamily="34" charset="0"/>
            </a:endParaRPr>
          </a:p>
        </p:txBody>
      </p:sp>
      <p:sp>
        <p:nvSpPr>
          <p:cNvPr id="3" name="Content Placeholder 2"/>
          <p:cNvSpPr>
            <a:spLocks noGrp="1"/>
          </p:cNvSpPr>
          <p:nvPr>
            <p:ph idx="1"/>
          </p:nvPr>
        </p:nvSpPr>
        <p:spPr>
          <a:xfrm>
            <a:off x="457200" y="1905000"/>
            <a:ext cx="8229600" cy="4572000"/>
          </a:xfrm>
        </p:spPr>
        <p:txBody>
          <a:bodyPr>
            <a:normAutofit/>
          </a:bodyPr>
          <a:lstStyle/>
          <a:p>
            <a:pPr marL="0" indent="0">
              <a:buNone/>
            </a:pPr>
            <a:r>
              <a:rPr lang="en-US" sz="3200" dirty="0" smtClean="0">
                <a:latin typeface="Arial Black" panose="020B0A04020102020204" pitchFamily="34" charset="0"/>
              </a:rPr>
              <a:t>Romans </a:t>
            </a:r>
            <a:r>
              <a:rPr lang="en-US" sz="3200" dirty="0">
                <a:latin typeface="Arial Black" panose="020B0A04020102020204" pitchFamily="34" charset="0"/>
              </a:rPr>
              <a:t>10:10 </a:t>
            </a:r>
            <a:r>
              <a:rPr lang="en-US" sz="3200" dirty="0" smtClean="0">
                <a:solidFill>
                  <a:srgbClr val="C00000"/>
                </a:solidFill>
                <a:latin typeface="Bell Gothic Std Black" pitchFamily="34" charset="0"/>
              </a:rPr>
              <a:t>	believe </a:t>
            </a:r>
            <a:r>
              <a:rPr lang="en-US" sz="3200" dirty="0">
                <a:solidFill>
                  <a:srgbClr val="C00000"/>
                </a:solidFill>
                <a:latin typeface="Bell Gothic Std Black" pitchFamily="34" charset="0"/>
              </a:rPr>
              <a:t>(</a:t>
            </a:r>
            <a:r>
              <a:rPr lang="en-US" sz="3200" dirty="0" err="1">
                <a:solidFill>
                  <a:srgbClr val="C00000"/>
                </a:solidFill>
                <a:latin typeface="Bell Gothic Std Black" pitchFamily="34" charset="0"/>
              </a:rPr>
              <a:t>eis</a:t>
            </a:r>
            <a:r>
              <a:rPr lang="en-US" sz="3200" dirty="0">
                <a:solidFill>
                  <a:srgbClr val="C00000"/>
                </a:solidFill>
                <a:latin typeface="Bell Gothic Std Black" pitchFamily="34" charset="0"/>
              </a:rPr>
              <a:t>) </a:t>
            </a:r>
            <a:r>
              <a:rPr lang="en-US" sz="3200" dirty="0" smtClean="0">
                <a:solidFill>
                  <a:srgbClr val="C00000"/>
                </a:solidFill>
                <a:latin typeface="Bell Gothic Std Black" pitchFamily="34" charset="0"/>
              </a:rPr>
              <a:t>						righteousness</a:t>
            </a:r>
            <a:endParaRPr lang="en-US" sz="3200" dirty="0">
              <a:solidFill>
                <a:srgbClr val="C00000"/>
              </a:solidFill>
              <a:latin typeface="Bell Gothic Std Black" pitchFamily="34" charset="0"/>
            </a:endParaRPr>
          </a:p>
          <a:p>
            <a:pPr marL="0" indent="0">
              <a:buNone/>
            </a:pPr>
            <a:r>
              <a:rPr lang="en-US" sz="3200" dirty="0">
                <a:latin typeface="Arial Black" panose="020B0A04020102020204" pitchFamily="34" charset="0"/>
              </a:rPr>
              <a:t>Rom. 10:10</a:t>
            </a:r>
            <a:r>
              <a:rPr lang="en-US" sz="3200" dirty="0">
                <a:solidFill>
                  <a:srgbClr val="C00000"/>
                </a:solidFill>
                <a:latin typeface="Bell Gothic Std Black" pitchFamily="34" charset="0"/>
              </a:rPr>
              <a:t>		confess (</a:t>
            </a:r>
            <a:r>
              <a:rPr lang="en-US" sz="3200" dirty="0" err="1">
                <a:solidFill>
                  <a:srgbClr val="C00000"/>
                </a:solidFill>
                <a:latin typeface="Bell Gothic Std Black" pitchFamily="34" charset="0"/>
              </a:rPr>
              <a:t>eis</a:t>
            </a:r>
            <a:r>
              <a:rPr lang="en-US" sz="3200" dirty="0">
                <a:solidFill>
                  <a:srgbClr val="C00000"/>
                </a:solidFill>
                <a:latin typeface="Bell Gothic Std Black" pitchFamily="34" charset="0"/>
              </a:rPr>
              <a:t>) </a:t>
            </a:r>
            <a:r>
              <a:rPr lang="en-US" sz="3200" dirty="0" smtClean="0">
                <a:solidFill>
                  <a:srgbClr val="C00000"/>
                </a:solidFill>
                <a:latin typeface="Bell Gothic Std Black" pitchFamily="34" charset="0"/>
              </a:rPr>
              <a:t>salvation</a:t>
            </a:r>
          </a:p>
          <a:p>
            <a:pPr marL="0" indent="0">
              <a:buNone/>
            </a:pPr>
            <a:r>
              <a:rPr lang="en-US" sz="3200" dirty="0" smtClean="0">
                <a:latin typeface="Arial Black" panose="020B0A04020102020204" pitchFamily="34" charset="0"/>
              </a:rPr>
              <a:t>Acts </a:t>
            </a:r>
            <a:r>
              <a:rPr lang="en-US" sz="3200" dirty="0">
                <a:latin typeface="Arial Black" panose="020B0A04020102020204" pitchFamily="34" charset="0"/>
              </a:rPr>
              <a:t>11:18 </a:t>
            </a:r>
            <a:r>
              <a:rPr lang="en-US" sz="3200" dirty="0">
                <a:solidFill>
                  <a:srgbClr val="C00000"/>
                </a:solidFill>
                <a:latin typeface="Bell Gothic Std Black" pitchFamily="34" charset="0"/>
              </a:rPr>
              <a:t>	</a:t>
            </a:r>
            <a:r>
              <a:rPr lang="en-US" sz="3200" dirty="0" smtClean="0">
                <a:solidFill>
                  <a:srgbClr val="C00000"/>
                </a:solidFill>
                <a:latin typeface="Bell Gothic Std Black" pitchFamily="34" charset="0"/>
              </a:rPr>
              <a:t>	repentance </a:t>
            </a:r>
            <a:r>
              <a:rPr lang="en-US" sz="3200" dirty="0">
                <a:solidFill>
                  <a:srgbClr val="C00000"/>
                </a:solidFill>
                <a:latin typeface="Bell Gothic Std Black" pitchFamily="34" charset="0"/>
              </a:rPr>
              <a:t>(</a:t>
            </a:r>
            <a:r>
              <a:rPr lang="en-US" sz="3200" dirty="0" err="1">
                <a:solidFill>
                  <a:srgbClr val="C00000"/>
                </a:solidFill>
                <a:latin typeface="Bell Gothic Std Black" pitchFamily="34" charset="0"/>
              </a:rPr>
              <a:t>eis</a:t>
            </a:r>
            <a:r>
              <a:rPr lang="en-US" sz="3200" dirty="0">
                <a:solidFill>
                  <a:srgbClr val="C00000"/>
                </a:solidFill>
                <a:latin typeface="Bell Gothic Std Black" pitchFamily="34" charset="0"/>
              </a:rPr>
              <a:t>) life</a:t>
            </a:r>
          </a:p>
          <a:p>
            <a:pPr marL="0" indent="0">
              <a:buNone/>
            </a:pPr>
            <a:r>
              <a:rPr lang="en-US" sz="3200" dirty="0" smtClean="0">
                <a:latin typeface="Arial Black" panose="020B0A04020102020204" pitchFamily="34" charset="0"/>
              </a:rPr>
              <a:t>Acts </a:t>
            </a:r>
            <a:r>
              <a:rPr lang="en-US" sz="3200" dirty="0">
                <a:latin typeface="Arial Black" panose="020B0A04020102020204" pitchFamily="34" charset="0"/>
              </a:rPr>
              <a:t>3:19 </a:t>
            </a:r>
            <a:r>
              <a:rPr lang="en-US" sz="3200" dirty="0">
                <a:solidFill>
                  <a:srgbClr val="C00000"/>
                </a:solidFill>
                <a:latin typeface="Bell Gothic Std Black" pitchFamily="34" charset="0"/>
              </a:rPr>
              <a:t>	</a:t>
            </a:r>
            <a:r>
              <a:rPr lang="en-US" sz="3200" dirty="0" smtClean="0">
                <a:solidFill>
                  <a:srgbClr val="C00000"/>
                </a:solidFill>
                <a:latin typeface="Bell Gothic Std Black" pitchFamily="34" charset="0"/>
              </a:rPr>
              <a:t>	repent </a:t>
            </a:r>
            <a:r>
              <a:rPr lang="en-US" sz="3200" dirty="0">
                <a:solidFill>
                  <a:srgbClr val="C00000"/>
                </a:solidFill>
                <a:latin typeface="Bell Gothic Std Black" pitchFamily="34" charset="0"/>
              </a:rPr>
              <a:t>&amp; be converted </a:t>
            </a:r>
            <a:r>
              <a:rPr lang="en-US" sz="3200" dirty="0" smtClean="0">
                <a:solidFill>
                  <a:srgbClr val="C00000"/>
                </a:solidFill>
                <a:latin typeface="Bell Gothic Std Black" pitchFamily="34" charset="0"/>
              </a:rPr>
              <a:t>				(</a:t>
            </a:r>
            <a:r>
              <a:rPr lang="en-US" sz="3200" dirty="0" err="1">
                <a:solidFill>
                  <a:srgbClr val="C00000"/>
                </a:solidFill>
                <a:latin typeface="Bell Gothic Std Black" pitchFamily="34" charset="0"/>
              </a:rPr>
              <a:t>eis</a:t>
            </a:r>
            <a:r>
              <a:rPr lang="en-US" sz="3200" dirty="0">
                <a:solidFill>
                  <a:srgbClr val="C00000"/>
                </a:solidFill>
                <a:latin typeface="Bell Gothic Std Black" pitchFamily="34" charset="0"/>
              </a:rPr>
              <a:t>) </a:t>
            </a:r>
            <a:r>
              <a:rPr lang="en-US" sz="3200" dirty="0" smtClean="0">
                <a:solidFill>
                  <a:srgbClr val="C00000"/>
                </a:solidFill>
                <a:latin typeface="Bell Gothic Std Black" pitchFamily="34" charset="0"/>
              </a:rPr>
              <a:t>sins </a:t>
            </a:r>
            <a:r>
              <a:rPr lang="en-US" sz="3200" dirty="0">
                <a:solidFill>
                  <a:srgbClr val="C00000"/>
                </a:solidFill>
                <a:latin typeface="Bell Gothic Std Black" pitchFamily="34" charset="0"/>
              </a:rPr>
              <a:t>blotted out</a:t>
            </a:r>
          </a:p>
          <a:p>
            <a:pPr marL="0" indent="0">
              <a:buNone/>
            </a:pPr>
            <a:r>
              <a:rPr lang="en-US" sz="3200" dirty="0" smtClean="0">
                <a:latin typeface="Arial Black" panose="020B0A04020102020204" pitchFamily="34" charset="0"/>
              </a:rPr>
              <a:t>Matthew </a:t>
            </a:r>
            <a:r>
              <a:rPr lang="en-US" sz="3200" dirty="0">
                <a:latin typeface="Arial Black" panose="020B0A04020102020204" pitchFamily="34" charset="0"/>
              </a:rPr>
              <a:t>26:26</a:t>
            </a:r>
            <a:r>
              <a:rPr lang="en-US" sz="3200" dirty="0">
                <a:solidFill>
                  <a:srgbClr val="C00000"/>
                </a:solidFill>
                <a:latin typeface="Bell Gothic Std Black" pitchFamily="34" charset="0"/>
              </a:rPr>
              <a:t>	</a:t>
            </a:r>
            <a:r>
              <a:rPr lang="en-US" sz="3200" dirty="0" smtClean="0">
                <a:solidFill>
                  <a:srgbClr val="C00000"/>
                </a:solidFill>
                <a:latin typeface="Bell Gothic Std Black" pitchFamily="34" charset="0"/>
              </a:rPr>
              <a:t>blood </a:t>
            </a:r>
            <a:r>
              <a:rPr lang="en-US" sz="3200" dirty="0">
                <a:solidFill>
                  <a:srgbClr val="C00000"/>
                </a:solidFill>
                <a:latin typeface="Bell Gothic Std Black" pitchFamily="34" charset="0"/>
              </a:rPr>
              <a:t>shed (</a:t>
            </a:r>
            <a:r>
              <a:rPr lang="en-US" sz="3200" dirty="0" err="1">
                <a:solidFill>
                  <a:srgbClr val="C00000"/>
                </a:solidFill>
                <a:latin typeface="Bell Gothic Std Black" pitchFamily="34" charset="0"/>
              </a:rPr>
              <a:t>eis</a:t>
            </a:r>
            <a:r>
              <a:rPr lang="en-US" sz="3200" dirty="0">
                <a:solidFill>
                  <a:srgbClr val="C00000"/>
                </a:solidFill>
                <a:latin typeface="Bell Gothic Std Black" pitchFamily="34" charset="0"/>
              </a:rPr>
              <a:t>) 					remission of </a:t>
            </a:r>
            <a:r>
              <a:rPr lang="en-US" sz="3200" dirty="0" smtClean="0">
                <a:solidFill>
                  <a:srgbClr val="C00000"/>
                </a:solidFill>
                <a:latin typeface="Bell Gothic Std Black" pitchFamily="34" charset="0"/>
              </a:rPr>
              <a:t>sins</a:t>
            </a:r>
            <a:endParaRPr lang="en-US" sz="3200" dirty="0">
              <a:solidFill>
                <a:srgbClr val="C00000"/>
              </a:solidFill>
              <a:latin typeface="Bell Gothic Std Black" pitchFamily="34" charset="0"/>
            </a:endParaRPr>
          </a:p>
          <a:p>
            <a:pPr marL="0" indent="0">
              <a:buNone/>
            </a:pPr>
            <a:endParaRPr lang="en-US" sz="3200" dirty="0">
              <a:solidFill>
                <a:srgbClr val="C00000"/>
              </a:solidFill>
              <a:latin typeface="Bell Gothic Std Black"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176667575"/>
              </p:ext>
            </p:extLst>
          </p:nvPr>
        </p:nvGraphicFramePr>
        <p:xfrm>
          <a:off x="6400800" y="457200"/>
          <a:ext cx="2438400" cy="1411288"/>
        </p:xfrm>
        <a:graphic>
          <a:graphicData uri="http://schemas.openxmlformats.org/presentationml/2006/ole">
            <mc:AlternateContent xmlns:mc="http://schemas.openxmlformats.org/markup-compatibility/2006">
              <mc:Choice xmlns:v="urn:schemas-microsoft-com:vml" Requires="v">
                <p:oleObj spid="_x0000_s4112" r:id="rId4" imgW="9380520" imgH="6121440" progId="">
                  <p:embed/>
                </p:oleObj>
              </mc:Choice>
              <mc:Fallback>
                <p:oleObj r:id="rId4" imgW="9380520" imgH="61214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57200"/>
                        <a:ext cx="24384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a:xfrm>
            <a:off x="457200" y="1828800"/>
            <a:ext cx="82296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257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381000" y="762000"/>
            <a:ext cx="876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200" smtClean="0">
                <a:solidFill>
                  <a:srgbClr val="000000"/>
                </a:solidFill>
              </a:rPr>
              <a:t>21  “And it shall come to pass that whoever calls on the name of the LORD shall be saved.”</a:t>
            </a:r>
          </a:p>
        </p:txBody>
      </p:sp>
      <p:sp>
        <p:nvSpPr>
          <p:cNvPr id="3077" name="WordArt 5"/>
          <p:cNvSpPr>
            <a:spLocks noChangeArrowheads="1" noChangeShapeType="1" noTextEdit="1"/>
          </p:cNvSpPr>
          <p:nvPr/>
        </p:nvSpPr>
        <p:spPr bwMode="auto">
          <a:xfrm>
            <a:off x="1447800" y="1981200"/>
            <a:ext cx="6324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kern="10" spc="720" dirty="0" smtClean="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HOW?</a:t>
            </a:r>
          </a:p>
        </p:txBody>
      </p:sp>
      <p:sp>
        <p:nvSpPr>
          <p:cNvPr id="3078" name="Rectangle 6"/>
          <p:cNvSpPr>
            <a:spLocks noChangeArrowheads="1"/>
          </p:cNvSpPr>
          <p:nvPr/>
        </p:nvSpPr>
        <p:spPr bwMode="auto">
          <a:xfrm>
            <a:off x="381000" y="2971800"/>
            <a:ext cx="8763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dirty="0" smtClean="0">
                <a:solidFill>
                  <a:srgbClr val="000000"/>
                </a:solidFill>
              </a:rPr>
              <a:t>37  Now when they heard this, they were cut to the heart, and said to Peter and the rest of the apostles, "Men and brethren, </a:t>
            </a:r>
            <a:r>
              <a:rPr lang="en-US" altLang="en-US" sz="4000" u="sng" dirty="0" smtClean="0">
                <a:ln>
                  <a:solidFill>
                    <a:sysClr val="windowText" lastClr="000000"/>
                  </a:solidFill>
                </a:ln>
                <a:solidFill>
                  <a:srgbClr val="FF0000"/>
                </a:solidFill>
                <a:effectLst>
                  <a:outerShdw blurRad="38100" dist="38100" dir="2700000" algn="tl">
                    <a:srgbClr val="C0C0C0"/>
                  </a:outerShdw>
                </a:effectLst>
                <a:latin typeface="Arial Black" pitchFamily="34" charset="0"/>
              </a:rPr>
              <a:t>WHAT</a:t>
            </a:r>
            <a:r>
              <a:rPr lang="en-US" altLang="en-US" sz="2800" dirty="0" smtClean="0">
                <a:ln>
                  <a:solidFill>
                    <a:sysClr val="windowText" lastClr="000000"/>
                  </a:solidFill>
                </a:ln>
                <a:solidFill>
                  <a:srgbClr val="000000"/>
                </a:solidFill>
              </a:rPr>
              <a:t> </a:t>
            </a:r>
            <a:r>
              <a:rPr lang="en-US" altLang="en-US" sz="3200" dirty="0" smtClean="0">
                <a:solidFill>
                  <a:srgbClr val="FF0000"/>
                </a:solidFill>
                <a:latin typeface="Arial Black" pitchFamily="34" charset="0"/>
              </a:rPr>
              <a:t>shall we do?</a:t>
            </a:r>
            <a:r>
              <a:rPr lang="en-US" altLang="en-US" sz="2800" dirty="0" smtClean="0">
                <a:solidFill>
                  <a:srgbClr val="000000"/>
                </a:solidFill>
              </a:rPr>
              <a:t>"</a:t>
            </a:r>
          </a:p>
          <a:p>
            <a:pPr fontAlgn="base">
              <a:spcBef>
                <a:spcPct val="0"/>
              </a:spcBef>
              <a:spcAft>
                <a:spcPct val="0"/>
              </a:spcAft>
            </a:pPr>
            <a:r>
              <a:rPr lang="en-US" altLang="en-US" sz="2800" dirty="0" smtClean="0">
                <a:solidFill>
                  <a:srgbClr val="000000"/>
                </a:solidFill>
              </a:rPr>
              <a:t>38  Then Peter said to them, “</a:t>
            </a:r>
            <a:r>
              <a:rPr lang="en-US" altLang="en-US" sz="3600" dirty="0" smtClean="0">
                <a:solidFill>
                  <a:srgbClr val="000000"/>
                </a:solidFill>
                <a:latin typeface="Arial Black" pitchFamily="34" charset="0"/>
              </a:rPr>
              <a:t>REPENT</a:t>
            </a:r>
            <a:r>
              <a:rPr lang="en-US" altLang="en-US" sz="2800" dirty="0" smtClean="0">
                <a:solidFill>
                  <a:srgbClr val="000000"/>
                </a:solidFill>
              </a:rPr>
              <a:t>, and let every one of you be </a:t>
            </a:r>
            <a:r>
              <a:rPr lang="en-US" altLang="en-US" sz="3600" dirty="0" smtClean="0">
                <a:solidFill>
                  <a:srgbClr val="000000"/>
                </a:solidFill>
                <a:latin typeface="Arial Black" pitchFamily="34" charset="0"/>
              </a:rPr>
              <a:t>BAPTIZED</a:t>
            </a:r>
            <a:r>
              <a:rPr lang="en-US" altLang="en-US" sz="2800" dirty="0" smtClean="0">
                <a:solidFill>
                  <a:srgbClr val="000000"/>
                </a:solidFill>
              </a:rPr>
              <a:t> in the name of Jesus Christ for the remission of sins; and you shall receive the gift of the Holy Spirit.</a:t>
            </a:r>
          </a:p>
        </p:txBody>
      </p:sp>
      <p:sp>
        <p:nvSpPr>
          <p:cNvPr id="3079" name="Text Box 7"/>
          <p:cNvSpPr txBox="1">
            <a:spLocks noChangeArrowheads="1"/>
          </p:cNvSpPr>
          <p:nvPr/>
        </p:nvSpPr>
        <p:spPr bwMode="auto">
          <a:xfrm>
            <a:off x="228600" y="-85725"/>
            <a:ext cx="31729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5400" spc="300" dirty="0" smtClean="0">
                <a:ln>
                  <a:solidFill>
                    <a:sysClr val="windowText" lastClr="000000"/>
                  </a:solidFill>
                </a:ln>
                <a:solidFill>
                  <a:srgbClr val="FF0000"/>
                </a:solidFill>
                <a:effectLst>
                  <a:outerShdw blurRad="38100" dist="38100" dir="2700000" algn="tl">
                    <a:srgbClr val="C0C0C0"/>
                  </a:outerShdw>
                </a:effectLst>
                <a:latin typeface="Arial Black" pitchFamily="34" charset="0"/>
              </a:rPr>
              <a:t>ACTS 2</a:t>
            </a:r>
          </a:p>
        </p:txBody>
      </p:sp>
    </p:spTree>
    <p:extLst>
      <p:ext uri="{BB962C8B-B14F-4D97-AF65-F5344CB8AC3E}">
        <p14:creationId xmlns:p14="http://schemas.microsoft.com/office/powerpoint/2010/main" val="1327882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pc="0" dirty="0" smtClean="0">
                <a:latin typeface="Arial Black" panose="020B0A04020102020204" pitchFamily="34" charset="0"/>
              </a:rPr>
              <a:t>PAUL – Calling On The Name Of The Lord</a:t>
            </a:r>
            <a:endParaRPr lang="en-US" spc="0" dirty="0">
              <a:latin typeface="Arial Black" panose="020B0A04020102020204" pitchFamily="34" charset="0"/>
            </a:endParaRPr>
          </a:p>
        </p:txBody>
      </p:sp>
      <p:sp>
        <p:nvSpPr>
          <p:cNvPr id="3" name="Content Placeholder 2"/>
          <p:cNvSpPr>
            <a:spLocks noGrp="1"/>
          </p:cNvSpPr>
          <p:nvPr>
            <p:ph idx="1"/>
          </p:nvPr>
        </p:nvSpPr>
        <p:spPr>
          <a:xfrm>
            <a:off x="457200" y="1905000"/>
            <a:ext cx="8229600" cy="4572000"/>
          </a:xfrm>
        </p:spPr>
        <p:txBody>
          <a:bodyPr>
            <a:normAutofit lnSpcReduction="10000"/>
          </a:bodyPr>
          <a:lstStyle/>
          <a:p>
            <a:pPr>
              <a:buClr>
                <a:schemeClr val="tx1"/>
              </a:buClr>
              <a:buFont typeface="Wingdings" panose="05000000000000000000" pitchFamily="2" charset="2"/>
              <a:buChar char="Ø"/>
            </a:pPr>
            <a:r>
              <a:rPr lang="en-US" sz="3200" dirty="0" smtClean="0">
                <a:solidFill>
                  <a:srgbClr val="C00000"/>
                </a:solidFill>
                <a:latin typeface="Bell Gothic Std Black" pitchFamily="34" charset="0"/>
              </a:rPr>
              <a:t>Paul preached it (Rom. 10:9-14)</a:t>
            </a:r>
          </a:p>
          <a:p>
            <a:pPr>
              <a:buClr>
                <a:schemeClr val="tx1"/>
              </a:buClr>
              <a:buFont typeface="Wingdings" panose="05000000000000000000" pitchFamily="2" charset="2"/>
              <a:buChar char="Ø"/>
            </a:pPr>
            <a:r>
              <a:rPr lang="en-US" sz="3200" dirty="0" smtClean="0">
                <a:solidFill>
                  <a:srgbClr val="C00000"/>
                </a:solidFill>
                <a:latin typeface="Bell Gothic Std Black" pitchFamily="34" charset="0"/>
              </a:rPr>
              <a:t>Paul had not “called on the name of the Lord” when he called out the name of the Lord (Acts 9:4-6)</a:t>
            </a:r>
          </a:p>
          <a:p>
            <a:pPr>
              <a:buClr>
                <a:schemeClr val="tx1"/>
              </a:buClr>
              <a:buFont typeface="Wingdings" panose="05000000000000000000" pitchFamily="2" charset="2"/>
              <a:buChar char="Ø"/>
            </a:pPr>
            <a:r>
              <a:rPr lang="en-US" sz="3200" dirty="0" smtClean="0">
                <a:solidFill>
                  <a:srgbClr val="C00000"/>
                </a:solidFill>
                <a:latin typeface="Bell Gothic Std Black" pitchFamily="34" charset="0"/>
              </a:rPr>
              <a:t>Paul had not “called on the name of the Lord” when he prayed and fasted (Acts 9:9, 11)</a:t>
            </a:r>
          </a:p>
          <a:p>
            <a:pPr>
              <a:buClr>
                <a:schemeClr val="tx1"/>
              </a:buClr>
              <a:buFont typeface="Wingdings" panose="05000000000000000000" pitchFamily="2" charset="2"/>
              <a:buChar char="Ø"/>
            </a:pPr>
            <a:r>
              <a:rPr lang="en-US" sz="3200" dirty="0" smtClean="0">
                <a:solidFill>
                  <a:srgbClr val="C00000"/>
                </a:solidFill>
                <a:latin typeface="Bell Gothic Std Black" pitchFamily="34" charset="0"/>
              </a:rPr>
              <a:t>Paul called on the name of the Lord when he was baptized (Acts 22:16)</a:t>
            </a:r>
            <a:endParaRPr lang="en-US" sz="3200" dirty="0">
              <a:solidFill>
                <a:srgbClr val="C00000"/>
              </a:solidFill>
              <a:latin typeface="Bell Gothic Std Black" pitchFamily="34" charset="0"/>
            </a:endParaRPr>
          </a:p>
        </p:txBody>
      </p:sp>
      <p:cxnSp>
        <p:nvCxnSpPr>
          <p:cNvPr id="6" name="Straight Connector 5"/>
          <p:cNvCxnSpPr/>
          <p:nvPr/>
        </p:nvCxnSpPr>
        <p:spPr>
          <a:xfrm>
            <a:off x="457200" y="1828800"/>
            <a:ext cx="8229600" cy="0"/>
          </a:xfrm>
          <a:prstGeom prst="line">
            <a:avLst/>
          </a:prstGeom>
        </p:spPr>
        <p:style>
          <a:lnRef idx="3">
            <a:schemeClr val="dk1"/>
          </a:lnRef>
          <a:fillRef idx="0">
            <a:schemeClr val="dk1"/>
          </a:fillRef>
          <a:effectRef idx="2">
            <a:schemeClr val="dk1"/>
          </a:effectRef>
          <a:fontRef idx="minor">
            <a:schemeClr val="tx1"/>
          </a:fontRef>
        </p:style>
      </p:cxnSp>
      <p:pic>
        <p:nvPicPr>
          <p:cNvPr id="5122" name="Picture 2" descr="C:\Users\Steven\AppData\Local\Microsoft\Windows\Temporary Internet Files\Content.IE5\WTXEX2IZ\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56" y="5181600"/>
            <a:ext cx="922338" cy="9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98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D5D0B5"/>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D5D0B5"/>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D5D0B5"/>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wipe(down)">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Black" panose="020B0A04020102020204" pitchFamily="34" charset="0"/>
              </a:rPr>
              <a:t>Acts 2 (previously)</a:t>
            </a:r>
            <a:endParaRPr lang="en-US" sz="4800" dirty="0">
              <a:latin typeface="Arial Black" panose="020B0A04020102020204"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pPr marL="514350" indent="-514350">
              <a:buFont typeface="+mj-lt"/>
              <a:buAutoNum type="arabicPeriod"/>
            </a:pPr>
            <a:r>
              <a:rPr lang="en-US" sz="3200" dirty="0" smtClean="0">
                <a:solidFill>
                  <a:srgbClr val="FFFF00"/>
                </a:solidFill>
              </a:rPr>
              <a:t>2:1-11</a:t>
            </a:r>
            <a:r>
              <a:rPr lang="en-US" sz="3200" dirty="0" smtClean="0"/>
              <a:t> – God Keeps His Promises</a:t>
            </a:r>
          </a:p>
          <a:p>
            <a:pPr lvl="1"/>
            <a:r>
              <a:rPr lang="en-US" sz="2800" dirty="0" smtClean="0"/>
              <a:t>Holy Spirit baptism</a:t>
            </a:r>
          </a:p>
          <a:p>
            <a:pPr lvl="1"/>
            <a:r>
              <a:rPr lang="en-US" sz="2800" dirty="0" smtClean="0"/>
              <a:t>Tongue speaking</a:t>
            </a:r>
          </a:p>
          <a:p>
            <a:pPr marL="514350" indent="-514350">
              <a:buFont typeface="+mj-lt"/>
              <a:buAutoNum type="arabicPeriod"/>
            </a:pPr>
            <a:r>
              <a:rPr lang="en-US" sz="3200" dirty="0" smtClean="0">
                <a:solidFill>
                  <a:srgbClr val="FFFF00"/>
                </a:solidFill>
              </a:rPr>
              <a:t>2:12, 13 </a:t>
            </a:r>
            <a:r>
              <a:rPr lang="en-US" sz="3200" dirty="0" smtClean="0"/>
              <a:t>– Man’s Slow Heart</a:t>
            </a:r>
          </a:p>
          <a:p>
            <a:pPr marL="514350" indent="-514350">
              <a:buFont typeface="+mj-lt"/>
              <a:buAutoNum type="arabicPeriod"/>
            </a:pPr>
            <a:r>
              <a:rPr lang="en-US" sz="3200" dirty="0" smtClean="0">
                <a:solidFill>
                  <a:srgbClr val="FFFF00"/>
                </a:solidFill>
              </a:rPr>
              <a:t>2:14-36</a:t>
            </a:r>
            <a:r>
              <a:rPr lang="en-US" sz="3200" dirty="0" smtClean="0"/>
              <a:t> – The Defense </a:t>
            </a:r>
            <a:r>
              <a:rPr lang="en-US" sz="3200" dirty="0"/>
              <a:t>O</a:t>
            </a:r>
            <a:r>
              <a:rPr lang="en-US" sz="3200" dirty="0" smtClean="0"/>
              <a:t>f The Gospel</a:t>
            </a:r>
            <a:endParaRPr lang="en-US" sz="3200" dirty="0"/>
          </a:p>
        </p:txBody>
      </p:sp>
    </p:spTree>
    <p:extLst>
      <p:ext uri="{BB962C8B-B14F-4D97-AF65-F5344CB8AC3E}">
        <p14:creationId xmlns:p14="http://schemas.microsoft.com/office/powerpoint/2010/main" val="4182003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Black" panose="020B0A04020102020204" pitchFamily="34" charset="0"/>
              </a:rPr>
              <a:t>The Importance Of The Resurrection</a:t>
            </a:r>
            <a:endParaRPr lang="en-US" dirty="0">
              <a:latin typeface="Arial Black" panose="020B0A04020102020204" pitchFamily="34" charset="0"/>
            </a:endParaRPr>
          </a:p>
        </p:txBody>
      </p:sp>
      <p:sp>
        <p:nvSpPr>
          <p:cNvPr id="5" name="Text Placeholder 4"/>
          <p:cNvSpPr>
            <a:spLocks noGrp="1"/>
          </p:cNvSpPr>
          <p:nvPr>
            <p:ph type="body" idx="1"/>
          </p:nvPr>
        </p:nvSpPr>
        <p:spPr/>
        <p:txBody>
          <a:bodyPr/>
          <a:lstStyle/>
          <a:p>
            <a:r>
              <a:rPr lang="en-US" dirty="0" smtClean="0">
                <a:latin typeface="Arial Black" panose="020B0A04020102020204" pitchFamily="34" charset="0"/>
              </a:rPr>
              <a:t>Acts 2:31</a:t>
            </a:r>
            <a:endParaRPr lang="en-US" dirty="0">
              <a:latin typeface="Arial Black" panose="020B0A04020102020204" pitchFamily="34" charset="0"/>
            </a:endParaRPr>
          </a:p>
        </p:txBody>
      </p:sp>
    </p:spTree>
    <p:extLst>
      <p:ext uri="{BB962C8B-B14F-4D97-AF65-F5344CB8AC3E}">
        <p14:creationId xmlns:p14="http://schemas.microsoft.com/office/powerpoint/2010/main" val="2402467574"/>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Importance Of The Resurrection</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en-US" b="1" spc="-70" dirty="0"/>
              <a:t>“For You will not leave my soul in Hades, Nor will You allow Your Holy One to see </a:t>
            </a:r>
            <a:r>
              <a:rPr lang="en-US" b="1" spc="-70" dirty="0" smtClean="0"/>
              <a:t>corruption” (Acts 2:27; cf. 2:31)</a:t>
            </a:r>
          </a:p>
          <a:p>
            <a:pPr marL="0" indent="0">
              <a:buNone/>
            </a:pPr>
            <a:endParaRPr lang="en-US" dirty="0" smtClean="0"/>
          </a:p>
          <a:p>
            <a:r>
              <a:rPr lang="en-US" sz="3200" dirty="0" smtClean="0">
                <a:solidFill>
                  <a:schemeClr val="tx2"/>
                </a:solidFill>
                <a:latin typeface="Bell Gothic Std Black" pitchFamily="34" charset="0"/>
              </a:rPr>
              <a:t>The </a:t>
            </a:r>
            <a:r>
              <a:rPr lang="en-US" sz="3200" dirty="0" smtClean="0">
                <a:solidFill>
                  <a:schemeClr val="bg2">
                    <a:lumMod val="50000"/>
                  </a:schemeClr>
                </a:solidFill>
                <a:latin typeface="Bell Gothic Std Black" pitchFamily="34" charset="0"/>
              </a:rPr>
              <a:t>soul</a:t>
            </a:r>
            <a:r>
              <a:rPr lang="en-US" sz="3200" dirty="0" smtClean="0">
                <a:solidFill>
                  <a:schemeClr val="tx2"/>
                </a:solidFill>
                <a:latin typeface="Bell Gothic Std Black" pitchFamily="34" charset="0"/>
              </a:rPr>
              <a:t> goes to “Hades” (the unseen)</a:t>
            </a:r>
          </a:p>
          <a:p>
            <a:r>
              <a:rPr lang="en-US" sz="3200" dirty="0" smtClean="0">
                <a:solidFill>
                  <a:schemeClr val="tx2"/>
                </a:solidFill>
                <a:latin typeface="Bell Gothic Std Black" pitchFamily="34" charset="0"/>
              </a:rPr>
              <a:t>The </a:t>
            </a:r>
            <a:r>
              <a:rPr lang="en-US" sz="3200" dirty="0" smtClean="0">
                <a:solidFill>
                  <a:schemeClr val="accent2"/>
                </a:solidFill>
                <a:latin typeface="Bell Gothic Std Black" pitchFamily="34" charset="0"/>
              </a:rPr>
              <a:t>body</a:t>
            </a:r>
            <a:r>
              <a:rPr lang="en-US" sz="3200" dirty="0" smtClean="0">
                <a:solidFill>
                  <a:schemeClr val="tx2"/>
                </a:solidFill>
                <a:latin typeface="Bell Gothic Std Black" pitchFamily="34" charset="0"/>
              </a:rPr>
              <a:t> goes to corruption (Gen. 3:19)</a:t>
            </a:r>
          </a:p>
          <a:p>
            <a:r>
              <a:rPr lang="en-US" sz="3200" dirty="0" smtClean="0">
                <a:solidFill>
                  <a:schemeClr val="tx2"/>
                </a:solidFill>
                <a:latin typeface="Bell Gothic Std Black" pitchFamily="34" charset="0"/>
              </a:rPr>
              <a:t>Many skip “hades” and teach that heaven is rewarded when a saint dies</a:t>
            </a:r>
          </a:p>
          <a:p>
            <a:pPr lvl="1"/>
            <a:r>
              <a:rPr lang="en-US" sz="2800" dirty="0" smtClean="0"/>
              <a:t>This defies the example of Jesus</a:t>
            </a:r>
          </a:p>
          <a:p>
            <a:pPr lvl="1"/>
            <a:r>
              <a:rPr lang="en-US" sz="2800" dirty="0" smtClean="0"/>
              <a:t>This denies the clear teaching of scripture</a:t>
            </a:r>
          </a:p>
          <a:p>
            <a:pPr lvl="1"/>
            <a:r>
              <a:rPr lang="en-US" sz="2800" dirty="0" smtClean="0"/>
              <a:t>This diminishes the need for the resurrection</a:t>
            </a:r>
          </a:p>
        </p:txBody>
      </p:sp>
    </p:spTree>
    <p:extLst>
      <p:ext uri="{BB962C8B-B14F-4D97-AF65-F5344CB8AC3E}">
        <p14:creationId xmlns:p14="http://schemas.microsoft.com/office/powerpoint/2010/main" val="1211753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Importance Of The Resurrection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b="1" spc="-70" dirty="0"/>
              <a:t>“For You will not leave my soul in Hades, Nor will You allow Your Holy One to see corruption” (Acts 2:27; cf. </a:t>
            </a:r>
            <a:r>
              <a:rPr lang="en-US" b="1" spc="-70" dirty="0" smtClean="0"/>
              <a:t>2:31)</a:t>
            </a:r>
          </a:p>
          <a:p>
            <a:pPr marL="0" indent="0">
              <a:buNone/>
            </a:pPr>
            <a:endParaRPr lang="en-US" dirty="0" smtClean="0"/>
          </a:p>
          <a:p>
            <a:r>
              <a:rPr lang="en-US" sz="3200" dirty="0" smtClean="0">
                <a:solidFill>
                  <a:schemeClr val="tx2"/>
                </a:solidFill>
                <a:latin typeface="Bell Gothic Std Black" pitchFamily="34" charset="0"/>
              </a:rPr>
              <a:t>“Soul” and “body” are emphasized</a:t>
            </a:r>
          </a:p>
          <a:p>
            <a:r>
              <a:rPr lang="en-US" sz="3200" dirty="0" smtClean="0">
                <a:solidFill>
                  <a:schemeClr val="tx2"/>
                </a:solidFill>
                <a:latin typeface="Bell Gothic Std Black" pitchFamily="34" charset="0"/>
              </a:rPr>
              <a:t>The soul without the body is not fit for work</a:t>
            </a:r>
          </a:p>
          <a:p>
            <a:pPr lvl="1"/>
            <a:r>
              <a:rPr lang="en-US" sz="2800" dirty="0"/>
              <a:t>A</a:t>
            </a:r>
            <a:r>
              <a:rPr lang="en-US" sz="2800" dirty="0" smtClean="0"/>
              <a:t> body prepared for Him to do the work of God (Heb. 10:5-7)</a:t>
            </a:r>
          </a:p>
          <a:p>
            <a:pPr lvl="1"/>
            <a:r>
              <a:rPr lang="en-US" sz="2800" dirty="0" smtClean="0"/>
              <a:t>Work while it is day; night comes when no one can work (Jn. 9:4)</a:t>
            </a:r>
          </a:p>
        </p:txBody>
      </p:sp>
      <p:sp>
        <p:nvSpPr>
          <p:cNvPr id="4" name="Rectangle 3"/>
          <p:cNvSpPr/>
          <p:nvPr/>
        </p:nvSpPr>
        <p:spPr>
          <a:xfrm>
            <a:off x="4114800" y="1600200"/>
            <a:ext cx="701842" cy="364958"/>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51158" y="1965158"/>
            <a:ext cx="1463842" cy="381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36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Importance Of The Resurrection</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buNone/>
            </a:pPr>
            <a:r>
              <a:rPr lang="en-US" b="1" spc="-70" dirty="0"/>
              <a:t>“For You will not leave my soul in Hades, Nor will You allow Your Holy One to see corruption” (Acts 2:27; cf. </a:t>
            </a:r>
            <a:r>
              <a:rPr lang="en-US" b="1" spc="-70" dirty="0" smtClean="0"/>
              <a:t>2:31)</a:t>
            </a:r>
          </a:p>
          <a:p>
            <a:pPr marL="0" indent="0">
              <a:buNone/>
            </a:pPr>
            <a:endParaRPr lang="en-US" dirty="0" smtClean="0"/>
          </a:p>
          <a:p>
            <a:r>
              <a:rPr lang="en-US" sz="3200" dirty="0" smtClean="0">
                <a:solidFill>
                  <a:schemeClr val="tx2"/>
                </a:solidFill>
                <a:latin typeface="Bell Gothic Std Black" pitchFamily="34" charset="0"/>
              </a:rPr>
              <a:t>Jesus went to Hades when He died</a:t>
            </a:r>
          </a:p>
          <a:p>
            <a:pPr lvl="1"/>
            <a:r>
              <a:rPr lang="en-US" sz="2800" dirty="0" smtClean="0"/>
              <a:t>“And </a:t>
            </a:r>
            <a:r>
              <a:rPr lang="en-US" sz="2800" dirty="0"/>
              <a:t>Jesus said to him, </a:t>
            </a:r>
            <a:r>
              <a:rPr lang="en-US" sz="2800" dirty="0" smtClean="0"/>
              <a:t>‘Assuredly</a:t>
            </a:r>
            <a:r>
              <a:rPr lang="en-US" sz="2800" dirty="0"/>
              <a:t>, I say to you, today you will be with Me in </a:t>
            </a:r>
            <a:r>
              <a:rPr lang="en-US" sz="2800" dirty="0" smtClean="0"/>
              <a:t>Paradise’” (Lk. 23:43)</a:t>
            </a:r>
          </a:p>
          <a:p>
            <a:pPr lvl="1"/>
            <a:r>
              <a:rPr lang="en-US" sz="2800" dirty="0" smtClean="0"/>
              <a:t>“So </a:t>
            </a:r>
            <a:r>
              <a:rPr lang="en-US" sz="2800" dirty="0"/>
              <a:t>it was that the beggar died, and was carried by the angels to Abraham’s bosom. The rich man also died and was </a:t>
            </a:r>
            <a:r>
              <a:rPr lang="en-US" sz="2800" dirty="0" smtClean="0"/>
              <a:t>buried. And </a:t>
            </a:r>
            <a:r>
              <a:rPr lang="en-US" sz="2800" dirty="0"/>
              <a:t>being in torments in Hades, he lifted up his eyes and saw Abraham afar off, and Lazarus in his </a:t>
            </a:r>
            <a:r>
              <a:rPr lang="en-US" sz="2800" dirty="0" smtClean="0"/>
              <a:t>bosom” (Lk. 16:22, 23)</a:t>
            </a:r>
            <a:endParaRPr lang="en-US" sz="2800" dirty="0"/>
          </a:p>
        </p:txBody>
      </p:sp>
    </p:spTree>
    <p:extLst>
      <p:ext uri="{BB962C8B-B14F-4D97-AF65-F5344CB8AC3E}">
        <p14:creationId xmlns:p14="http://schemas.microsoft.com/office/powerpoint/2010/main" val="13526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Importance Of The Resurrection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b="1" spc="-70" dirty="0"/>
              <a:t>“For You will not leave my soul in Hades, Nor will You allow Your Holy One to see corruption” (Acts 2:27; cf. 2:31</a:t>
            </a:r>
            <a:r>
              <a:rPr lang="en-US" b="1" spc="-70" dirty="0" smtClean="0"/>
              <a:t>)</a:t>
            </a:r>
          </a:p>
          <a:p>
            <a:r>
              <a:rPr lang="en-US" sz="2800" dirty="0" smtClean="0">
                <a:solidFill>
                  <a:schemeClr val="accent4"/>
                </a:solidFill>
                <a:latin typeface="Bell Gothic Std Black" pitchFamily="34" charset="0"/>
              </a:rPr>
              <a:t>Without the bodily resurrection of Jesus:</a:t>
            </a:r>
          </a:p>
          <a:p>
            <a:pPr lvl="1">
              <a:buFont typeface="Wingdings" panose="05000000000000000000" pitchFamily="2" charset="2"/>
              <a:buChar char="ü"/>
            </a:pPr>
            <a:r>
              <a:rPr lang="en-US" sz="2400" dirty="0" smtClean="0">
                <a:solidFill>
                  <a:schemeClr val="accent6"/>
                </a:solidFill>
              </a:rPr>
              <a:t>No fulfilled prophecy (Ps. 16:10)</a:t>
            </a:r>
          </a:p>
          <a:p>
            <a:pPr lvl="1">
              <a:buFont typeface="Wingdings" panose="05000000000000000000" pitchFamily="2" charset="2"/>
              <a:buChar char="ü"/>
            </a:pPr>
            <a:r>
              <a:rPr lang="en-US" sz="2400" dirty="0">
                <a:solidFill>
                  <a:schemeClr val="accent6"/>
                </a:solidFill>
              </a:rPr>
              <a:t>W</a:t>
            </a:r>
            <a:r>
              <a:rPr lang="en-US" sz="2400" dirty="0" smtClean="0">
                <a:solidFill>
                  <a:schemeClr val="accent6"/>
                </a:solidFill>
              </a:rPr>
              <a:t>ork of redemption is incomplete (Rom. 4:25; 1 Cor. 15:17)</a:t>
            </a:r>
          </a:p>
          <a:p>
            <a:pPr lvl="1">
              <a:buFont typeface="Wingdings" panose="05000000000000000000" pitchFamily="2" charset="2"/>
              <a:buChar char="ü"/>
            </a:pPr>
            <a:r>
              <a:rPr lang="en-US" sz="2400" dirty="0" smtClean="0">
                <a:solidFill>
                  <a:schemeClr val="accent6"/>
                </a:solidFill>
              </a:rPr>
              <a:t>Holy Spirit not sent (Jn. 15:26)</a:t>
            </a:r>
          </a:p>
          <a:p>
            <a:pPr lvl="1">
              <a:buFont typeface="Wingdings" panose="05000000000000000000" pitchFamily="2" charset="2"/>
              <a:buChar char="ü"/>
            </a:pPr>
            <a:r>
              <a:rPr lang="en-US" sz="2400" dirty="0" smtClean="0">
                <a:solidFill>
                  <a:schemeClr val="accent6"/>
                </a:solidFill>
              </a:rPr>
              <a:t>No New Testament written (Acts 2:33; Jn. 16:13, 14)</a:t>
            </a:r>
          </a:p>
          <a:p>
            <a:pPr lvl="1">
              <a:buFont typeface="Wingdings" panose="05000000000000000000" pitchFamily="2" charset="2"/>
              <a:buChar char="ü"/>
            </a:pPr>
            <a:r>
              <a:rPr lang="en-US" sz="2400" dirty="0" smtClean="0">
                <a:solidFill>
                  <a:schemeClr val="accent6"/>
                </a:solidFill>
              </a:rPr>
              <a:t>No mediation from heaven (Heb. 4:14, 15; 8:1-4)</a:t>
            </a:r>
          </a:p>
          <a:p>
            <a:pPr lvl="1">
              <a:buFont typeface="Wingdings" panose="05000000000000000000" pitchFamily="2" charset="2"/>
              <a:buChar char="ü"/>
            </a:pPr>
            <a:r>
              <a:rPr lang="en-US" sz="2400" dirty="0" smtClean="0">
                <a:solidFill>
                  <a:schemeClr val="accent6"/>
                </a:solidFill>
              </a:rPr>
              <a:t>No living hope (1 Pet. 1:3)</a:t>
            </a:r>
          </a:p>
          <a:p>
            <a:pPr lvl="1">
              <a:buFont typeface="Wingdings" panose="05000000000000000000" pitchFamily="2" charset="2"/>
              <a:buChar char="ü"/>
            </a:pPr>
            <a:r>
              <a:rPr lang="en-US" sz="2400" dirty="0" smtClean="0">
                <a:solidFill>
                  <a:schemeClr val="accent6"/>
                </a:solidFill>
              </a:rPr>
              <a:t>No resurrection of the dead to judgment (Acts 17:30, 31; 24:15; Jn. 5:28, 29)</a:t>
            </a:r>
          </a:p>
          <a:p>
            <a:pPr lvl="1">
              <a:buFont typeface="Wingdings" panose="05000000000000000000" pitchFamily="2" charset="2"/>
              <a:buChar char="ü"/>
            </a:pPr>
            <a:r>
              <a:rPr lang="en-US" sz="2400" dirty="0" smtClean="0">
                <a:solidFill>
                  <a:schemeClr val="accent6"/>
                </a:solidFill>
              </a:rPr>
              <a:t>No reward at His coming (2 Tim. 4:8; Jn. 14:2, 3) </a:t>
            </a:r>
          </a:p>
        </p:txBody>
      </p:sp>
    </p:spTree>
    <p:extLst>
      <p:ext uri="{BB962C8B-B14F-4D97-AF65-F5344CB8AC3E}">
        <p14:creationId xmlns:p14="http://schemas.microsoft.com/office/powerpoint/2010/main" val="311290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15:12-20</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sz="2800" baseline="30000" dirty="0"/>
              <a:t>12 </a:t>
            </a:r>
            <a:r>
              <a:rPr lang="en-US" sz="2800" dirty="0" smtClean="0"/>
              <a:t> </a:t>
            </a:r>
            <a:r>
              <a:rPr lang="en-US" sz="2800" dirty="0"/>
              <a:t>Now if Christ is preached that He has been raised from the dead, how do some among you say that there is no resurrection of the dead?</a:t>
            </a:r>
          </a:p>
          <a:p>
            <a:pPr marL="0" indent="0">
              <a:buNone/>
            </a:pPr>
            <a:r>
              <a:rPr lang="en-US" sz="2800" baseline="30000" dirty="0"/>
              <a:t>13</a:t>
            </a:r>
            <a:r>
              <a:rPr lang="en-US" sz="2800" dirty="0"/>
              <a:t>  But if there is no resurrection of the dead, then Christ is not risen.</a:t>
            </a:r>
          </a:p>
          <a:p>
            <a:pPr marL="0" indent="0">
              <a:buNone/>
            </a:pPr>
            <a:r>
              <a:rPr lang="en-US" sz="2800" baseline="30000" dirty="0"/>
              <a:t>14</a:t>
            </a:r>
            <a:r>
              <a:rPr lang="en-US" sz="2800" dirty="0"/>
              <a:t>  And if Christ is not risen, then our preaching is empty and your faith is also empty.</a:t>
            </a:r>
          </a:p>
          <a:p>
            <a:pPr marL="0" indent="0">
              <a:buNone/>
            </a:pPr>
            <a:r>
              <a:rPr lang="en-US" sz="2800" baseline="30000" dirty="0"/>
              <a:t>15</a:t>
            </a:r>
            <a:r>
              <a:rPr lang="en-US" sz="2800" dirty="0"/>
              <a:t>  Yes, and we are found false witnesses of God, because we have testified of God that He raised up Christ, whom He did not raise up—if in fact the dead do not rise</a:t>
            </a:r>
            <a:r>
              <a:rPr lang="en-US" sz="2800" dirty="0" smtClean="0"/>
              <a:t>.</a:t>
            </a:r>
            <a:endParaRPr lang="en-US" sz="2800" dirty="0"/>
          </a:p>
        </p:txBody>
      </p:sp>
    </p:spTree>
    <p:extLst>
      <p:ext uri="{BB962C8B-B14F-4D97-AF65-F5344CB8AC3E}">
        <p14:creationId xmlns:p14="http://schemas.microsoft.com/office/powerpoint/2010/main" val="126789744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15:12-20</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sz="2800" baseline="30000" dirty="0" smtClean="0"/>
              <a:t>16</a:t>
            </a:r>
            <a:r>
              <a:rPr lang="en-US" sz="2800" dirty="0" smtClean="0"/>
              <a:t>  </a:t>
            </a:r>
            <a:r>
              <a:rPr lang="en-US" sz="2800" dirty="0"/>
              <a:t>For if the dead do not rise, then Christ is not risen.</a:t>
            </a:r>
          </a:p>
          <a:p>
            <a:pPr marL="0" indent="0">
              <a:buNone/>
            </a:pPr>
            <a:r>
              <a:rPr lang="en-US" sz="2800" baseline="30000" dirty="0"/>
              <a:t>17</a:t>
            </a:r>
            <a:r>
              <a:rPr lang="en-US" sz="2800" dirty="0"/>
              <a:t>  And if Christ is not risen, your faith is futile; you are still in your sins!</a:t>
            </a:r>
          </a:p>
          <a:p>
            <a:pPr marL="0" indent="0">
              <a:buNone/>
            </a:pPr>
            <a:r>
              <a:rPr lang="en-US" sz="2800" baseline="30000" dirty="0"/>
              <a:t>18 </a:t>
            </a:r>
            <a:r>
              <a:rPr lang="en-US" sz="2800" dirty="0"/>
              <a:t> Then also those who have fallen asleep in Christ have perished.</a:t>
            </a:r>
          </a:p>
          <a:p>
            <a:pPr marL="0" indent="0">
              <a:buNone/>
            </a:pPr>
            <a:r>
              <a:rPr lang="en-US" sz="2800" baseline="30000" dirty="0"/>
              <a:t>19</a:t>
            </a:r>
            <a:r>
              <a:rPr lang="en-US" sz="2800" dirty="0"/>
              <a:t>  If in this life only we have hope in Christ, we are of all men the most pitiable.</a:t>
            </a:r>
          </a:p>
          <a:p>
            <a:pPr marL="0" indent="0">
              <a:buNone/>
            </a:pPr>
            <a:r>
              <a:rPr lang="en-US" sz="2800" baseline="30000" dirty="0" smtClean="0"/>
              <a:t>20</a:t>
            </a:r>
            <a:r>
              <a:rPr lang="en-US" sz="2800" dirty="0" smtClean="0"/>
              <a:t> </a:t>
            </a:r>
            <a:r>
              <a:rPr lang="en-US" sz="2800" dirty="0"/>
              <a:t>But now Christ is risen from the dead, and has become the </a:t>
            </a:r>
            <a:r>
              <a:rPr lang="en-US" sz="2800" dirty="0" err="1"/>
              <a:t>firstfruits</a:t>
            </a:r>
            <a:r>
              <a:rPr lang="en-US" sz="2800" dirty="0"/>
              <a:t> of those who have fallen asleep.</a:t>
            </a:r>
          </a:p>
          <a:p>
            <a:pPr marL="0" indent="0">
              <a:buNone/>
            </a:pPr>
            <a:endParaRPr lang="en-US" sz="2800" dirty="0"/>
          </a:p>
        </p:txBody>
      </p:sp>
    </p:spTree>
    <p:extLst>
      <p:ext uri="{BB962C8B-B14F-4D97-AF65-F5344CB8AC3E}">
        <p14:creationId xmlns:p14="http://schemas.microsoft.com/office/powerpoint/2010/main" val="22766244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11954</TotalTime>
  <Words>1016</Words>
  <Application>Microsoft Office PowerPoint</Application>
  <PresentationFormat>On-screen Show (4:3)</PresentationFormat>
  <Paragraphs>95</Paragraphs>
  <Slides>15</Slides>
  <Notes>10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0</vt:i4>
      </vt:variant>
      <vt:variant>
        <vt:lpstr>Slide Titles</vt:lpstr>
      </vt:variant>
      <vt:variant>
        <vt:i4>15</vt:i4>
      </vt:variant>
    </vt:vector>
  </HeadingPairs>
  <TitlesOfParts>
    <vt:vector size="25" baseType="lpstr">
      <vt:lpstr>Arial</vt:lpstr>
      <vt:lpstr>Bell Gothic Std Black</vt:lpstr>
      <vt:lpstr>Calibri</vt:lpstr>
      <vt:lpstr>Arial Narrow</vt:lpstr>
      <vt:lpstr>Wingdings</vt:lpstr>
      <vt:lpstr>Arial Black</vt:lpstr>
      <vt:lpstr>Aharoni</vt:lpstr>
      <vt:lpstr>Default Design</vt:lpstr>
      <vt:lpstr>Clarity</vt:lpstr>
      <vt:lpstr>1_Clarity</vt:lpstr>
      <vt:lpstr>Expository  Excerpts From Acts 2</vt:lpstr>
      <vt:lpstr>Acts 2 (previously)</vt:lpstr>
      <vt:lpstr>The Importance Of The Resurrection</vt:lpstr>
      <vt:lpstr>The Importance Of The Resurrection</vt:lpstr>
      <vt:lpstr>The Importance Of The Resurrection</vt:lpstr>
      <vt:lpstr>The Importance Of The Resurrection</vt:lpstr>
      <vt:lpstr>The Importance Of The Resurrection</vt:lpstr>
      <vt:lpstr>1 Corinthians 15:12-20</vt:lpstr>
      <vt:lpstr>1 Corinthians 15:12-20</vt:lpstr>
      <vt:lpstr>4) The Desired Effect And Plan For Pardon (2:37-41)</vt:lpstr>
      <vt:lpstr>4) The Desired Effect And Plan For Pardon (2:37-41)</vt:lpstr>
      <vt:lpstr>4) The Desired Effect And Plan For Pardon (2:37-41)</vt:lpstr>
      <vt:lpstr>Be careful not to slip on the “EIS”</vt:lpstr>
      <vt:lpstr>PowerPoint Presentation</vt:lpstr>
      <vt:lpstr>PAUL – Calling On The Name Of The Lord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Expository Excerpts From Acts 2</dc:title>
  <dc:creator>Steven J. Wallace</dc:creator>
  <cp:lastModifiedBy>Steven J. Wallace</cp:lastModifiedBy>
  <cp:revision>87</cp:revision>
  <dcterms:created xsi:type="dcterms:W3CDTF">2013-03-08T15:01:46Z</dcterms:created>
  <dcterms:modified xsi:type="dcterms:W3CDTF">2014-02-14T23:42:08Z</dcterms:modified>
</cp:coreProperties>
</file>